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7" r:id="rId1"/>
    <p:sldMasterId id="2147484502" r:id="rId2"/>
  </p:sldMasterIdLst>
  <p:notesMasterIdLst>
    <p:notesMasterId r:id="rId20"/>
  </p:notesMasterIdLst>
  <p:handoutMasterIdLst>
    <p:handoutMasterId r:id="rId21"/>
  </p:handoutMasterIdLst>
  <p:sldIdLst>
    <p:sldId id="383" r:id="rId3"/>
    <p:sldId id="473" r:id="rId4"/>
    <p:sldId id="484" r:id="rId5"/>
    <p:sldId id="485" r:id="rId6"/>
    <p:sldId id="486" r:id="rId7"/>
    <p:sldId id="487" r:id="rId8"/>
    <p:sldId id="467" r:id="rId9"/>
    <p:sldId id="496" r:id="rId10"/>
    <p:sldId id="479" r:id="rId11"/>
    <p:sldId id="489" r:id="rId12"/>
    <p:sldId id="498" r:id="rId13"/>
    <p:sldId id="476" r:id="rId14"/>
    <p:sldId id="490" r:id="rId15"/>
    <p:sldId id="497" r:id="rId16"/>
    <p:sldId id="472" r:id="rId17"/>
    <p:sldId id="471" r:id="rId18"/>
    <p:sldId id="49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339933"/>
    <a:srgbClr val="0066CC"/>
    <a:srgbClr val="FFFFCC"/>
    <a:srgbClr val="CCCC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35" autoAdjust="0"/>
    <p:restoredTop sz="88869" autoAdjust="0"/>
  </p:normalViewPr>
  <p:slideViewPr>
    <p:cSldViewPr>
      <p:cViewPr>
        <p:scale>
          <a:sx n="84" d="100"/>
          <a:sy n="84" d="100"/>
        </p:scale>
        <p:origin x="-488" y="9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DBB0FD-F535-40ED-B95E-169AB8123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7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D9B85F-B9C5-4698-8315-5B7E83C41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9B85F-B9C5-4698-8315-5B7E83C4179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8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9B85F-B9C5-4698-8315-5B7E83C4179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AFFAC-4155-446C-BA7A-F7AF15270D9C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B6DE-145F-4BC8-B05D-B8538DFE7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19DC3-56EA-40B4-BF5D-7114979514F4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D9DD5-332C-4851-8F75-306A735E0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02D6-E651-4FD7-B490-75D5A0B8242B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6D98F-870C-45DC-B0E9-59CD3D7BB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2A26C-8209-4A46-BA3F-AD5F908EA3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2" descr="\\192.168.1.35\index\Formats\logo\logo (1).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1219200"/>
            <a:ext cx="21844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202C0-BD9D-4934-91F5-FE10A8B87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72B7F-32FF-480C-9F37-AD443936E0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BDF7-A32A-43F0-B1F0-50DD76C9708B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0D91-81E6-459D-935E-B660E3288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0AED-8F5E-4B75-9B83-7E0A264DE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924ED-F428-495B-8809-FD05A0A93548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B4DFF-47D6-4198-9412-C8466E2F5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30933-0D00-473D-86A7-E0EAC417991E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06AB-F2C6-4EEE-8CCD-B9040D2F6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75DE-DBBE-499F-9471-577E6CB9DC88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2A80-0A13-4FC4-913B-7152EB88A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EBD5B-917F-4D59-8860-B2B958988410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3946-12D6-4B9B-BA09-53A1FB9C1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2500F-A489-44E5-842B-A662767EC36A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32C6-0614-45DD-8BEA-6F5C98006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34AC-AC43-4E0C-8830-3F50730D9465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4316A-D33A-4093-9046-8A4D7F4FC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1D69-EC45-43C4-841D-CF56CC930373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B7109-789D-4FD6-BA49-D4CE46EC1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66AECB-BEAA-4270-B9CF-D9CCF0E17EAA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665936-798F-4DA4-B257-57A5F8E1F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F66AECB-BEAA-4270-B9CF-D9CCF0E17EAA}" type="datetimeFigureOut">
              <a:rPr lang="en-US" smtClean="0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665936-798F-4DA4-B257-57A5F8E1FE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ca.org.np/" TargetMode="External"/><Relationship Id="rId2" Type="http://schemas.openxmlformats.org/officeDocument/2006/relationships/hyperlink" Target="mailto:yogendra@ecca.org.np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6934200" cy="3048000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 smtClean="0">
                <a:latin typeface="Berlin Sans FB Demi" panose="020E0802020502020306" pitchFamily="34" charset="0"/>
              </a:rPr>
              <a:t>GLOBE Asia Pacific Regional Meeting </a:t>
            </a:r>
          </a:p>
          <a:p>
            <a:r>
              <a:rPr lang="en-US" sz="4400" dirty="0" smtClean="0">
                <a:solidFill>
                  <a:srgbClr val="339933"/>
                </a:solidFill>
                <a:latin typeface="Berlin Sans FB Demi" panose="020E0802020502020306" pitchFamily="34" charset="0"/>
              </a:rPr>
              <a:t>May21-23, 2019</a:t>
            </a:r>
          </a:p>
          <a:p>
            <a:endParaRPr lang="en-US" dirty="0">
              <a:solidFill>
                <a:srgbClr val="339933"/>
              </a:solidFill>
              <a:latin typeface="Berlin Sans FB Demi" panose="020E0802020502020306" pitchFamily="34" charset="0"/>
            </a:endParaRPr>
          </a:p>
          <a:p>
            <a:pPr algn="just"/>
            <a:endParaRPr lang="en-US" dirty="0" smtClean="0">
              <a:latin typeface="Berlin Sans FB Demi" panose="020E0802020502020306" pitchFamily="34" charset="0"/>
            </a:endParaRPr>
          </a:p>
          <a:p>
            <a:pPr algn="just"/>
            <a:r>
              <a:rPr lang="en-US" dirty="0" err="1" smtClean="0">
                <a:latin typeface="Berlin Sans FB Demi" panose="020E0802020502020306" pitchFamily="34" charset="0"/>
              </a:rPr>
              <a:t>Yogendra</a:t>
            </a:r>
            <a:r>
              <a:rPr lang="en-US" dirty="0" smtClean="0">
                <a:latin typeface="Berlin Sans FB Demi" panose="020E0802020502020306" pitchFamily="34" charset="0"/>
              </a:rPr>
              <a:t> </a:t>
            </a:r>
            <a:r>
              <a:rPr lang="en-US" dirty="0" err="1" smtClean="0">
                <a:latin typeface="Berlin Sans FB Demi" panose="020E0802020502020306" pitchFamily="34" charset="0"/>
              </a:rPr>
              <a:t>Chitrakar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pPr algn="r"/>
            <a:endParaRPr lang="en-US" dirty="0" smtClean="0">
              <a:latin typeface="Berlin Sans FB Demi" panose="020E0802020502020306" pitchFamily="34" charset="0"/>
              <a:hlinkClick r:id="rId2"/>
            </a:endParaRPr>
          </a:p>
          <a:p>
            <a:pPr algn="r"/>
            <a:r>
              <a:rPr lang="en-US" dirty="0" smtClean="0">
                <a:latin typeface="Berlin Sans FB Demi" panose="020E0802020502020306" pitchFamily="34" charset="0"/>
                <a:hlinkClick r:id="rId2"/>
              </a:rPr>
              <a:t>yogendra@ecca.org.np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pPr algn="r"/>
            <a:r>
              <a:rPr lang="en-US" dirty="0" smtClean="0">
                <a:latin typeface="Berlin Sans FB Demi" panose="020E0802020502020306" pitchFamily="34" charset="0"/>
                <a:hlinkClick r:id="rId3"/>
              </a:rPr>
              <a:t>www.ecca.org.np</a:t>
            </a:r>
            <a:endParaRPr lang="en-US" dirty="0" smtClean="0"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H="1" flipV="1">
            <a:off x="4191000" y="1342311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The GLOBE </a:t>
            </a:r>
            <a:r>
              <a:rPr lang="en-US" sz="3200" dirty="0">
                <a:solidFill>
                  <a:srgbClr val="00B0F0"/>
                </a:solidFill>
              </a:rPr>
              <a:t>Program in Nepal </a:t>
            </a:r>
          </a:p>
        </p:txBody>
      </p:sp>
      <p:pic>
        <p:nvPicPr>
          <p:cNvPr id="1026" name="Picture 2" descr="C:\Users\Dell\Desktop\image_galler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2057400"/>
            <a:ext cx="1905000" cy="149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GLOBE Activities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813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CMT was conducted in </a:t>
            </a:r>
            <a:r>
              <a:rPr lang="en-US" dirty="0" err="1" smtClean="0"/>
              <a:t>Jhapa</a:t>
            </a:r>
            <a:r>
              <a:rPr lang="en-US" dirty="0" smtClean="0"/>
              <a:t> and Kathmandu for 75 participants</a:t>
            </a:r>
            <a:endParaRPr lang="en-US" dirty="0"/>
          </a:p>
        </p:txBody>
      </p:sp>
      <p:pic>
        <p:nvPicPr>
          <p:cNvPr id="3074" name="Picture 2" descr="D:\2018\GLOBE\GLOBE Mosquito Training\CMT -photos from east nepal-24 July, 2018\IMG_2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3" y="2133600"/>
            <a:ext cx="426711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018\GLOBE\GLOBE Mosquito Training\IMG_2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2" y="1905000"/>
            <a:ext cx="4496213" cy="33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Mosquito Training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30" y="2667000"/>
            <a:ext cx="463918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05100"/>
            <a:ext cx="4297680" cy="322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905000"/>
            <a:ext cx="899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 of 5 LMT, one LMT is conducted for 23 students, 2 teachers and 1 health assistant Crescent Academy in Godavari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8800"/>
            <a:ext cx="7772400" cy="4530725"/>
          </a:xfrm>
        </p:spPr>
        <p:txBody>
          <a:bodyPr/>
          <a:lstStyle/>
          <a:p>
            <a:pPr>
              <a:buNone/>
            </a:pPr>
            <a:r>
              <a:rPr lang="en-US" sz="2000" b="1" u="sng" dirty="0" smtClean="0"/>
              <a:t>Youth mobilization for regular data entry from ECCA office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GLOBE Activities 2018</a:t>
            </a:r>
            <a:endParaRPr lang="en-US" dirty="0"/>
          </a:p>
        </p:txBody>
      </p:sp>
      <p:pic>
        <p:nvPicPr>
          <p:cNvPr id="5" name="Picture 4" descr="C:\Users\Dell\Downloads\2018-03-29-12-15-05-5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81400"/>
            <a:ext cx="2727919" cy="204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Dell\Downloads\2018-03-29-12-18-20-8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581400"/>
            <a:ext cx="2746669" cy="20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Dell\Downloads\2018-03-29-12-19-30-539.jpg"/>
          <p:cNvPicPr/>
          <p:nvPr/>
        </p:nvPicPr>
        <p:blipFill>
          <a:blip r:embed="rId4" cstate="print"/>
          <a:srcRect l="34870"/>
          <a:stretch>
            <a:fillRect/>
          </a:stretch>
        </p:blipFill>
        <p:spPr bwMode="auto">
          <a:xfrm>
            <a:off x="6553201" y="3581401"/>
            <a:ext cx="1791977" cy="206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2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447800"/>
            <a:ext cx="6934201" cy="4593563"/>
          </a:xfrm>
        </p:spPr>
        <p:txBody>
          <a:bodyPr/>
          <a:lstStyle/>
          <a:p>
            <a:pPr lvl="0">
              <a:buNone/>
            </a:pPr>
            <a:r>
              <a:rPr lang="en-US" sz="2000" b="1" u="sng" dirty="0" smtClean="0"/>
              <a:t>GLOBE Learning Expedition 2018</a:t>
            </a:r>
            <a:endParaRPr lang="en-US" sz="2000" dirty="0" smtClean="0"/>
          </a:p>
          <a:p>
            <a:pPr lvl="0"/>
            <a:r>
              <a:rPr lang="en-US" sz="1800" dirty="0" smtClean="0"/>
              <a:t>Environmental Camps for Conservation Awareness (ECCA) in coordination with Indian Environmental Society conducted GLOBE Learning Expedition from October 2-8, 2018 </a:t>
            </a:r>
          </a:p>
          <a:p>
            <a:pPr lvl="0"/>
            <a:r>
              <a:rPr lang="en-US" sz="1800" dirty="0" smtClean="0"/>
              <a:t>44 participants from 5 countries (Oman, Thailand, Taiwan, Nepal and India) participated. Students, teachers, country coordinators and trainers received an opportunity to facilitate GLOBE protocols together in </a:t>
            </a:r>
            <a:r>
              <a:rPr lang="en-US" sz="1800" dirty="0" err="1" smtClean="0"/>
              <a:t>Pokhara</a:t>
            </a:r>
            <a:r>
              <a:rPr lang="en-US" sz="1800" dirty="0" smtClean="0"/>
              <a:t>, the City of Lakes.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GLOBE Activities 2018</a:t>
            </a:r>
            <a:endParaRPr lang="en-US" dirty="0"/>
          </a:p>
        </p:txBody>
      </p:sp>
      <p:pic>
        <p:nvPicPr>
          <p:cNvPr id="1026" name="Picture 2" descr="D:\2018\GLOBE\2019\Selected photo for YC\GLOBE Expedition\Closing session at Grand hot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" y="4114800"/>
            <a:ext cx="455814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8\GLOBE\2019\Selected photo for YC\GLOBE Expedition\Group photo with Crescent academy student and tea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52" y="4114800"/>
            <a:ext cx="4571999" cy="28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Zika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Zine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story of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Aedes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mosquitoes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and the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zika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within them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2362200"/>
            <a:ext cx="341514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2613392"/>
            <a:ext cx="48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Nepali version edition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Coordinating with </a:t>
            </a:r>
          </a:p>
          <a:p>
            <a:r>
              <a:rPr lang="en-US" dirty="0" smtClean="0"/>
              <a:t>Emily </a:t>
            </a:r>
            <a:r>
              <a:rPr lang="en-US" dirty="0" err="1" smtClean="0"/>
              <a:t>Snode-Brenneman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UCAR Center for Science Education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/>
              <a:t>Support and facilitate LMT program 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smtClean="0"/>
              <a:t>Increase the participation of Private Schools by developing programs regarding GLOBE protocols 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Increase the no. of trainings for Students, Teachers and Youths on GLOBE Protocols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Organize orientation / interaction programs on GLOBE Program for Implementation for likeminded organizations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Organize sharing workshops for government representatives and stakeholders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Integrate GLOBE Activities in various ongoing programs and new proposals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Develop monitoring mechanism for consistent data entry in GLOBE Website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Tahoma" pitchFamily="34" charset="0"/>
              </a:rPr>
              <a:t>The Way Forward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Tahoma" pitchFamily="34" charset="0"/>
              </a:rPr>
              <a:t>To Connect …. And for visibility </a:t>
            </a:r>
          </a:p>
        </p:txBody>
      </p:sp>
      <p:pic>
        <p:nvPicPr>
          <p:cNvPr id="15" name="Picture 11" descr="E:\eM Client\LOGOS\YouTube-logo-full_color.png"/>
          <p:cNvPicPr>
            <a:picLocks noChangeAspect="1" noChangeArrowheads="1"/>
          </p:cNvPicPr>
          <p:nvPr/>
        </p:nvPicPr>
        <p:blipFill>
          <a:blip r:embed="rId2"/>
          <a:srcRect l="15289" t="24922" r="16477" b="25234"/>
          <a:stretch>
            <a:fillRect/>
          </a:stretch>
        </p:blipFill>
        <p:spPr bwMode="auto">
          <a:xfrm>
            <a:off x="1365571" y="5391090"/>
            <a:ext cx="1508761" cy="533401"/>
          </a:xfrm>
          <a:prstGeom prst="rect">
            <a:avLst/>
          </a:prstGeom>
          <a:noFill/>
        </p:spPr>
      </p:pic>
      <p:pic>
        <p:nvPicPr>
          <p:cNvPr id="16" name="Picture 12" descr="E:\eM Client\LOGOS\fb_icon_325x3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057400"/>
            <a:ext cx="685800" cy="685800"/>
          </a:xfrm>
          <a:prstGeom prst="rect">
            <a:avLst/>
          </a:prstGeom>
          <a:noFill/>
        </p:spPr>
      </p:pic>
      <p:pic>
        <p:nvPicPr>
          <p:cNvPr id="17" name="Picture 13" descr="E:\eM Client\LOGOS\twitter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744" y="3124200"/>
            <a:ext cx="685800" cy="685800"/>
          </a:xfrm>
          <a:prstGeom prst="rect">
            <a:avLst/>
          </a:prstGeom>
          <a:noFill/>
        </p:spPr>
      </p:pic>
      <p:pic>
        <p:nvPicPr>
          <p:cNvPr id="18" name="Picture 14" descr="E:\eM Client\LOGOS\wordpress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191000"/>
            <a:ext cx="685800" cy="6858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057400" y="2334904"/>
            <a:ext cx="205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/</a:t>
            </a:r>
            <a:r>
              <a:rPr lang="en-US" sz="1600" b="1" dirty="0" err="1" smtClean="0"/>
              <a:t>ECCA.Nepal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19952" y="3366448"/>
            <a:ext cx="1825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/</a:t>
            </a:r>
            <a:r>
              <a:rPr lang="en-US" sz="1600" b="1" dirty="0" err="1" smtClean="0"/>
              <a:t>EccaNepal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975005" y="5391090"/>
            <a:ext cx="1825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/</a:t>
            </a:r>
            <a:r>
              <a:rPr lang="en-US" sz="1600" b="1" dirty="0" err="1" smtClean="0"/>
              <a:t>EccaNepal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4495800"/>
            <a:ext cx="394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eccablogs.wordpress.com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209800"/>
            <a:ext cx="8610600" cy="46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705601" cy="1320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Thank you  and welcome in GLOBE </a:t>
            </a:r>
            <a:r>
              <a:rPr lang="en-US" dirty="0" err="1" smtClean="0">
                <a:solidFill>
                  <a:schemeClr val="tx2"/>
                </a:solidFill>
              </a:rPr>
              <a:t>Phewa</a:t>
            </a:r>
            <a:r>
              <a:rPr lang="en-US" dirty="0" smtClean="0">
                <a:solidFill>
                  <a:schemeClr val="tx2"/>
                </a:solidFill>
              </a:rPr>
              <a:t> lake Expedition 2019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Established in 1987 as a non profit, non political, non govt. org.</a:t>
            </a:r>
          </a:p>
          <a:p>
            <a:r>
              <a:rPr lang="en-US" sz="1800" dirty="0"/>
              <a:t>Pioneered the concept of children nature club (in Nepal) in1992</a:t>
            </a:r>
          </a:p>
          <a:p>
            <a:r>
              <a:rPr lang="en-US" sz="1800" dirty="0"/>
              <a:t>First NGO to establish a paper-recycling unit in 1994 </a:t>
            </a:r>
          </a:p>
          <a:p>
            <a:r>
              <a:rPr lang="en-US" sz="1800" dirty="0"/>
              <a:t>Awards: </a:t>
            </a:r>
          </a:p>
          <a:p>
            <a:r>
              <a:rPr lang="en-US" sz="1800" dirty="0"/>
              <a:t>1991 and 2001 by Government of Nepal</a:t>
            </a:r>
          </a:p>
          <a:p>
            <a:r>
              <a:rPr lang="en-US" sz="1800" dirty="0"/>
              <a:t>1993, International Rolex Award (for ECCA’s unique methodology)</a:t>
            </a:r>
          </a:p>
          <a:p>
            <a:r>
              <a:rPr lang="en-US" sz="1800" dirty="0"/>
              <a:t>2005, Global Development Marketplace (for Solar </a:t>
            </a:r>
            <a:r>
              <a:rPr lang="en-US" sz="1800" dirty="0" err="1"/>
              <a:t>Tuki</a:t>
            </a:r>
            <a:r>
              <a:rPr lang="en-US" sz="1800" dirty="0"/>
              <a:t>), World Bank, Washington DC, USA</a:t>
            </a:r>
          </a:p>
          <a:p>
            <a:r>
              <a:rPr lang="en-US" sz="1800" dirty="0"/>
              <a:t>2007, Tech Museum Awards (category Economic Development) (for Solar </a:t>
            </a:r>
            <a:r>
              <a:rPr lang="en-US" sz="1800" dirty="0" err="1"/>
              <a:t>Tuki</a:t>
            </a:r>
            <a:r>
              <a:rPr lang="en-US" sz="1800" dirty="0"/>
              <a:t>), The Tech Museum of Innovation, California, USA</a:t>
            </a:r>
          </a:p>
          <a:p>
            <a:r>
              <a:rPr lang="en-US" sz="1800" dirty="0"/>
              <a:t>2008, Nepal Development Marketplace (for safe drinking water campaign)</a:t>
            </a:r>
          </a:p>
          <a:p>
            <a:r>
              <a:rPr lang="en-US" sz="1800" dirty="0"/>
              <a:t>2014, Nature Conservation Award, Nepal Academy of Science and Technology (NAST)</a:t>
            </a:r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ECCA Brief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52600"/>
            <a:ext cx="6347714" cy="4288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ECCA shall be a Professional Volunteer Organization dedicated towards securing sound ecological future</a:t>
            </a:r>
          </a:p>
          <a:p>
            <a:r>
              <a:rPr lang="en-US" sz="1800" dirty="0" smtClean="0"/>
              <a:t>ECCA shall support the development of conservation related entrepreneurship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ECCA mission and methodology</a:t>
            </a:r>
            <a:endParaRPr lang="en-US" dirty="0"/>
          </a:p>
        </p:txBody>
      </p:sp>
      <p:grpSp>
        <p:nvGrpSpPr>
          <p:cNvPr id="4" name="Group 22"/>
          <p:cNvGrpSpPr>
            <a:grpSpLocks noGrp="1"/>
          </p:cNvGrpSpPr>
          <p:nvPr/>
        </p:nvGrpSpPr>
        <p:grpSpPr bwMode="auto">
          <a:xfrm>
            <a:off x="1066801" y="3124200"/>
            <a:ext cx="6400799" cy="3082925"/>
            <a:chOff x="720" y="960"/>
            <a:chExt cx="4510" cy="2784"/>
          </a:xfrm>
        </p:grpSpPr>
        <p:sp>
          <p:nvSpPr>
            <p:cNvPr id="5" name="Pyr1"/>
            <p:cNvSpPr>
              <a:spLocks noEditPoints="1" noChangeArrowheads="1"/>
            </p:cNvSpPr>
            <p:nvPr/>
          </p:nvSpPr>
          <p:spPr bwMode="auto">
            <a:xfrm>
              <a:off x="2580" y="960"/>
              <a:ext cx="656" cy="6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798 h 21600"/>
                <a:gd name="T11" fmla="*/ 16200 w 21600"/>
                <a:gd name="T12" fmla="*/ 2058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Pyr3"/>
            <p:cNvSpPr>
              <a:spLocks noEditPoints="1" noChangeArrowheads="1"/>
            </p:cNvSpPr>
            <p:nvPr/>
          </p:nvSpPr>
          <p:spPr bwMode="auto">
            <a:xfrm>
              <a:off x="1824" y="2304"/>
              <a:ext cx="2164" cy="7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Pyr4"/>
            <p:cNvSpPr>
              <a:spLocks noEditPoints="1" noChangeArrowheads="1"/>
            </p:cNvSpPr>
            <p:nvPr/>
          </p:nvSpPr>
          <p:spPr bwMode="auto">
            <a:xfrm>
              <a:off x="1440" y="3020"/>
              <a:ext cx="2928" cy="7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90 w 21600"/>
                <a:gd name="T13" fmla="*/ 507 h 21600"/>
                <a:gd name="T14" fmla="*/ 17314 w 21600"/>
                <a:gd name="T15" fmla="*/ 21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256" y="3264"/>
              <a:ext cx="1356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CC3300"/>
                  </a:solidFill>
                  <a:latin typeface="Times New Roman" pitchFamily="18" charset="0"/>
                </a:rPr>
                <a:t>Community</a:t>
              </a:r>
              <a:endParaRPr lang="en-US" sz="28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688" y="1276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solidFill>
                    <a:srgbClr val="CC3300"/>
                  </a:solidFill>
                  <a:latin typeface="Times New Roman" pitchFamily="18" charset="0"/>
                </a:rPr>
                <a:t>Expert</a:t>
              </a:r>
              <a:endParaRPr lang="en-US" sz="16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448" y="2544"/>
              <a:ext cx="10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CC3300"/>
                  </a:solidFill>
                  <a:latin typeface="Times New Roman" pitchFamily="18" charset="0"/>
                </a:rPr>
                <a:t>Children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" name="Pyr2"/>
            <p:cNvSpPr>
              <a:spLocks noEditPoints="1" noChangeArrowheads="1"/>
            </p:cNvSpPr>
            <p:nvPr/>
          </p:nvSpPr>
          <p:spPr bwMode="auto">
            <a:xfrm>
              <a:off x="2200" y="1577"/>
              <a:ext cx="1412" cy="7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2 w 21600"/>
                <a:gd name="T13" fmla="*/ 507 h 21600"/>
                <a:gd name="T14" fmla="*/ 15818 w 21600"/>
                <a:gd name="T15" fmla="*/ 21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544" y="1872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CC3300"/>
                  </a:solidFill>
                  <a:latin typeface="Times New Roman" pitchFamily="18" charset="0"/>
                </a:rPr>
                <a:t>Youth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flipH="1">
              <a:off x="2304" y="2112"/>
              <a:ext cx="960" cy="192"/>
            </a:xfrm>
            <a:prstGeom prst="curvedUpArrow">
              <a:avLst>
                <a:gd name="adj1" fmla="val 100000"/>
                <a:gd name="adj2" fmla="val 200000"/>
                <a:gd name="adj3" fmla="val 33333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flipV="1">
              <a:off x="2496" y="1680"/>
              <a:ext cx="816" cy="192"/>
            </a:xfrm>
            <a:prstGeom prst="curvedUpArrow">
              <a:avLst>
                <a:gd name="adj1" fmla="val 85000"/>
                <a:gd name="adj2" fmla="val 170000"/>
                <a:gd name="adj3" fmla="val 33333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 flipV="1">
              <a:off x="2304" y="2352"/>
              <a:ext cx="1152" cy="240"/>
            </a:xfrm>
            <a:prstGeom prst="curvedUpArrow">
              <a:avLst>
                <a:gd name="adj1" fmla="val 96000"/>
                <a:gd name="adj2" fmla="val 192000"/>
                <a:gd name="adj3" fmla="val 33333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flipH="1">
              <a:off x="2112" y="2784"/>
              <a:ext cx="1344" cy="192"/>
            </a:xfrm>
            <a:prstGeom prst="curvedUpArrow">
              <a:avLst>
                <a:gd name="adj1" fmla="val 140000"/>
                <a:gd name="adj2" fmla="val 280000"/>
                <a:gd name="adj3" fmla="val 33333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120" y="1104"/>
              <a:ext cx="1344" cy="244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miter lim="800000"/>
              <a:headEnd type="none" w="lg" len="lg"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20" y="1872"/>
              <a:ext cx="13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1800" dirty="0">
                  <a:latin typeface="Tahoma" pitchFamily="34" charset="0"/>
                </a:rPr>
                <a:t>Information Flow /</a:t>
              </a:r>
            </a:p>
            <a:p>
              <a:pPr eaLnBrk="1" hangingPunct="1"/>
              <a:r>
                <a:rPr lang="en-GB" sz="1800" dirty="0">
                  <a:latin typeface="Tahoma" pitchFamily="34" charset="0"/>
                </a:rPr>
                <a:t>         Feedback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339" y="1967"/>
              <a:ext cx="89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GB" sz="1800" dirty="0">
                  <a:latin typeface="Tahoma" pitchFamily="34" charset="0"/>
                </a:rPr>
                <a:t>ECCA Camp</a:t>
              </a: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1392" y="1056"/>
              <a:ext cx="1296" cy="24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lg" len="lg"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5105400" y="3276600"/>
            <a:ext cx="960437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6030913" y="3352800"/>
            <a:ext cx="31130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Counsellor</a:t>
            </a:r>
            <a:r>
              <a:rPr lang="en-US" dirty="0"/>
              <a:t>/Youth Training Camp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5943600" y="4800600"/>
            <a:ext cx="960438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486400" y="3962400"/>
            <a:ext cx="960438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6934200" y="4800600"/>
            <a:ext cx="18272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Nature Club</a:t>
            </a:r>
            <a:r>
              <a:rPr lang="en-US" sz="1600" dirty="0"/>
              <a:t>/school to school Program/Primary Environmental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13" name="Content Placeholder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5363" y="1452563"/>
            <a:ext cx="4262437" cy="2560637"/>
          </a:xfrm>
          <a:prstGeom prst="rect">
            <a:avLst/>
          </a:prstGeo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388" y="4238625"/>
            <a:ext cx="41148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500" y="4194175"/>
            <a:ext cx="4267200" cy="2611438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431925"/>
            <a:ext cx="41148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ight Arrow 16"/>
          <p:cNvSpPr/>
          <p:nvPr/>
        </p:nvSpPr>
        <p:spPr>
          <a:xfrm flipV="1">
            <a:off x="4343400" y="2259013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4008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Left Arrow 18"/>
          <p:cNvSpPr/>
          <p:nvPr/>
        </p:nvSpPr>
        <p:spPr>
          <a:xfrm flipV="1">
            <a:off x="4191000" y="4648200"/>
            <a:ext cx="1143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2592388" y="3733800"/>
            <a:ext cx="303212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719" y="2803525"/>
            <a:ext cx="5270500" cy="319405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ECCA Footprints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Environment, Climate Change, Disaster Management, Natural Resource Management, Nutrition, Food Security, Enhancing Livelihood </a:t>
            </a:r>
            <a:endParaRPr lang="en-US" dirty="0" smtClean="0"/>
          </a:p>
          <a:p>
            <a:pPr>
              <a:defRPr/>
            </a:pPr>
            <a:r>
              <a:rPr lang="en-GB" b="1" dirty="0" smtClean="0">
                <a:solidFill>
                  <a:srgbClr val="00B0F0"/>
                </a:solidFill>
              </a:rPr>
              <a:t>Education for Sustainable Development and School Environment Improvement</a:t>
            </a:r>
            <a:endParaRPr lang="en-US" b="1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GB" dirty="0" smtClean="0">
                <a:solidFill>
                  <a:srgbClr val="00B0F0"/>
                </a:solidFill>
              </a:rPr>
              <a:t>Child rights and development</a:t>
            </a:r>
            <a:endParaRPr lang="en-US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GB" dirty="0" smtClean="0"/>
              <a:t>Appropriate Technology / Renewable Energy </a:t>
            </a:r>
            <a:endParaRPr lang="en-US" dirty="0" smtClean="0"/>
          </a:p>
          <a:p>
            <a:pPr>
              <a:defRPr/>
            </a:pPr>
            <a:r>
              <a:rPr lang="en-GB" dirty="0" smtClean="0">
                <a:solidFill>
                  <a:srgbClr val="00B0F0"/>
                </a:solidFill>
              </a:rPr>
              <a:t>Water, Sanitation and Hygiene (WASH)</a:t>
            </a:r>
          </a:p>
          <a:p>
            <a:pPr>
              <a:defRPr/>
            </a:pPr>
            <a:r>
              <a:rPr lang="en-GB" dirty="0" smtClean="0"/>
              <a:t>Redevelopment and Reconstruction</a:t>
            </a: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sz="30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001000" cy="48768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3200" b="1" u="sng" dirty="0" smtClean="0"/>
              <a:t>Launched : March 3, 2000</a:t>
            </a:r>
          </a:p>
          <a:p>
            <a:pPr>
              <a:defRPr/>
            </a:pPr>
            <a:endParaRPr lang="en-US" sz="3200" b="1" u="sng" dirty="0" smtClean="0"/>
          </a:p>
          <a:p>
            <a:pPr>
              <a:defRPr/>
            </a:pPr>
            <a:r>
              <a:rPr lang="en-US" sz="3200" b="1" u="sng" dirty="0" smtClean="0"/>
              <a:t>Cooperating Organizations</a:t>
            </a:r>
          </a:p>
          <a:p>
            <a:pPr lvl="1">
              <a:defRPr/>
            </a:pPr>
            <a:r>
              <a:rPr lang="en-US" sz="3000" dirty="0" smtClean="0"/>
              <a:t>ECCA – Country Coordinator</a:t>
            </a:r>
          </a:p>
          <a:p>
            <a:pPr lvl="1">
              <a:defRPr/>
            </a:pPr>
            <a:r>
              <a:rPr lang="en-US" sz="3000" dirty="0" smtClean="0"/>
              <a:t>Government &amp; Private Schools</a:t>
            </a:r>
          </a:p>
          <a:p>
            <a:pPr>
              <a:defRPr/>
            </a:pPr>
            <a:endParaRPr lang="en-US" sz="3200" b="1" u="sng" dirty="0" smtClean="0"/>
          </a:p>
          <a:p>
            <a:pPr>
              <a:defRPr/>
            </a:pPr>
            <a:r>
              <a:rPr lang="en-US" sz="3200" b="1" u="sng" dirty="0" smtClean="0"/>
              <a:t>Participation</a:t>
            </a:r>
          </a:p>
          <a:p>
            <a:pPr lvl="1">
              <a:defRPr/>
            </a:pPr>
            <a:r>
              <a:rPr lang="en-US" sz="3000" dirty="0" smtClean="0"/>
              <a:t>25 Schools</a:t>
            </a:r>
          </a:p>
          <a:p>
            <a:pPr lvl="1">
              <a:buNone/>
              <a:defRPr/>
            </a:pPr>
            <a:r>
              <a:rPr lang="en-US" sz="3000" dirty="0" smtClean="0"/>
              <a:t>Current Focus on: 4 schools of East Nepal and 5 schools within the valley</a:t>
            </a:r>
          </a:p>
          <a:p>
            <a:pPr lvl="1">
              <a:defRPr/>
            </a:pPr>
            <a:endParaRPr lang="en-US" sz="3000" dirty="0" smtClean="0"/>
          </a:p>
          <a:p>
            <a:pPr>
              <a:defRPr/>
            </a:pPr>
            <a:r>
              <a:rPr lang="en-US" sz="3200" b="1" u="sng" dirty="0" smtClean="0"/>
              <a:t>Funding Status</a:t>
            </a:r>
          </a:p>
          <a:p>
            <a:pPr lvl="1">
              <a:defRPr/>
            </a:pPr>
            <a:r>
              <a:rPr lang="en-US" sz="3000" dirty="0" smtClean="0"/>
              <a:t>ECCA Self </a:t>
            </a:r>
            <a:r>
              <a:rPr lang="en-US" sz="3000" dirty="0" smtClean="0"/>
              <a:t>Funding and </a:t>
            </a:r>
            <a:r>
              <a:rPr lang="en-US" sz="3000" smtClean="0"/>
              <a:t>GLOBE for CMT</a:t>
            </a:r>
            <a:endParaRPr lang="en-US" sz="3000" dirty="0" smtClean="0"/>
          </a:p>
          <a:p>
            <a:pPr lvl="1">
              <a:defRPr/>
            </a:pPr>
            <a:endParaRPr lang="en-US" sz="3000" dirty="0" smtClean="0"/>
          </a:p>
          <a:p>
            <a:pPr>
              <a:defRPr/>
            </a:pPr>
            <a:r>
              <a:rPr lang="en-US" sz="3200" b="1" u="sng" dirty="0" smtClean="0"/>
              <a:t>Protocols Implemented</a:t>
            </a:r>
          </a:p>
          <a:p>
            <a:pPr lvl="1">
              <a:defRPr/>
            </a:pPr>
            <a:r>
              <a:rPr lang="en-US" sz="3000" dirty="0" smtClean="0"/>
              <a:t>Atmosphere – training and data entry</a:t>
            </a:r>
          </a:p>
          <a:p>
            <a:pPr lvl="1">
              <a:defRPr/>
            </a:pPr>
            <a:r>
              <a:rPr lang="en-US" sz="3000" dirty="0" smtClean="0"/>
              <a:t>Hydrology – training and data entry</a:t>
            </a:r>
          </a:p>
          <a:p>
            <a:pPr lvl="1">
              <a:defRPr/>
            </a:pPr>
            <a:r>
              <a:rPr lang="en-US" sz="3000" dirty="0" smtClean="0"/>
              <a:t>Land coverage only trainings</a:t>
            </a:r>
          </a:p>
          <a:p>
            <a:pPr lvl="1">
              <a:defRPr/>
            </a:pPr>
            <a:r>
              <a:rPr lang="en-US" sz="3000" dirty="0" smtClean="0"/>
              <a:t>Mosquito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Tahoma" pitchFamily="34" charset="0"/>
              </a:rPr>
              <a:t>GLOBE Current Status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43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43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4419600"/>
            <a:ext cx="6347714" cy="1621763"/>
          </a:xfrm>
        </p:spPr>
        <p:txBody>
          <a:bodyPr/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GLOBE 2018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9126"/>
              </p:ext>
            </p:extLst>
          </p:nvPr>
        </p:nvGraphicFramePr>
        <p:xfrm>
          <a:off x="685801" y="1397000"/>
          <a:ext cx="693420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Planning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Accomplished</a:t>
                      </a:r>
                      <a:endParaRPr lang="en-US" dirty="0"/>
                    </a:p>
                  </a:txBody>
                  <a:tcPr/>
                </a:tc>
              </a:tr>
              <a:tr h="74676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youth participation in school based GLOBE programs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 College students were provided</a:t>
                      </a:r>
                      <a:r>
                        <a:rPr lang="en-US" baseline="0" dirty="0" smtClean="0"/>
                        <a:t> GLOBE trainings and mobilized in schools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Initiate interest regarding GLOBE among more schools and teachers</a:t>
                      </a:r>
                      <a:br>
                        <a:rPr lang="en-US" dirty="0" smtClean="0"/>
                      </a:b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Orientations</a:t>
                      </a:r>
                      <a:r>
                        <a:rPr lang="en-US" baseline="0" dirty="0" smtClean="0"/>
                        <a:t> for 7 schools’  20 teachers and Principals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15 students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Conduct 3 Country Based Trainings in Mosquito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participants –</a:t>
                      </a:r>
                      <a:r>
                        <a:rPr lang="en-US" baseline="0" dirty="0" smtClean="0"/>
                        <a:t> 1 CMT in </a:t>
                      </a:r>
                      <a:r>
                        <a:rPr lang="en-US" baseline="0" dirty="0" err="1" smtClean="0"/>
                        <a:t>Jhapa</a:t>
                      </a:r>
                      <a:r>
                        <a:rPr lang="en-US" baseline="0" dirty="0" smtClean="0"/>
                        <a:t> and 2 in Kathmandu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Conduct GLOBE Learning Expedition 2018 with various partners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44 participants from Thailand, Oman, Taiwan, India, Nepal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Conduct 5 LMT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Conducted</a:t>
                      </a:r>
                      <a:r>
                        <a:rPr lang="en-US" baseline="0" dirty="0" smtClean="0"/>
                        <a:t> 1 LMT of 25 participants in 1 </a:t>
                      </a:r>
                      <a:r>
                        <a:rPr lang="en-US" baseline="0" dirty="0" smtClean="0"/>
                        <a:t>school and shared with all students through trained teachers and students.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9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GLOBE Activities 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382286"/>
            <a:ext cx="8001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b="1" u="sng" dirty="0" smtClean="0"/>
              <a:t>GLOBE </a:t>
            </a:r>
            <a:r>
              <a:rPr lang="en-US" b="1" u="sng" dirty="0"/>
              <a:t>integration in </a:t>
            </a:r>
            <a:r>
              <a:rPr lang="en-US" b="1" u="sng" dirty="0" smtClean="0"/>
              <a:t>ECCA’s </a:t>
            </a:r>
            <a:r>
              <a:rPr lang="en-US" b="1" u="sng" dirty="0"/>
              <a:t>Youth </a:t>
            </a:r>
            <a:r>
              <a:rPr lang="en-US" b="1" u="sng" dirty="0" smtClean="0"/>
              <a:t>Training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1800" dirty="0" smtClean="0"/>
              <a:t>GLOBE program was introduced in one Counselor Training Camp conducted by ECCA in June 4-6, 2018.</a:t>
            </a:r>
          </a:p>
          <a:p>
            <a:pPr lvl="0">
              <a:buFont typeface="Arial" pitchFamily="34" charset="0"/>
              <a:buChar char="•"/>
            </a:pPr>
            <a:r>
              <a:rPr lang="en-US" sz="1800" dirty="0" smtClean="0"/>
              <a:t>  23 Nepalese youth took the training </a:t>
            </a:r>
          </a:p>
          <a:p>
            <a:pPr lvl="0">
              <a:buFont typeface="Arial" pitchFamily="34" charset="0"/>
              <a:buChar char="•"/>
            </a:pPr>
            <a:r>
              <a:rPr lang="en-US" sz="1800" dirty="0" smtClean="0"/>
              <a:t>  Focused topics: WASH, school environment, Climate change, theoretical discussions and practical on GLOBE Protocols (atmosphere, hydrology, land cover, mosquito)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00426"/>
            <a:ext cx="4152900" cy="326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8400" y="-7543800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2018\GLOBE\GLOBE Mosquito Training\CMT 3\Selected photo for report\DSC07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" y="3352800"/>
            <a:ext cx="4240848" cy="32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4737</TotalTime>
  <Words>599</Words>
  <Application>Microsoft Office PowerPoint</Application>
  <PresentationFormat>On-screen Show (4:3)</PresentationFormat>
  <Paragraphs>116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Custom Design</vt:lpstr>
      <vt:lpstr>Waveform</vt:lpstr>
      <vt:lpstr>PowerPoint Presentation</vt:lpstr>
      <vt:lpstr>ECCA Brief</vt:lpstr>
      <vt:lpstr>ECCA mission and methodology</vt:lpstr>
      <vt:lpstr>Approach</vt:lpstr>
      <vt:lpstr>ECCA Footprints</vt:lpstr>
      <vt:lpstr>Field of Work</vt:lpstr>
      <vt:lpstr>GLOBE Current Status </vt:lpstr>
      <vt:lpstr>Review of GLOBE 2018</vt:lpstr>
      <vt:lpstr>GLOBE Activities 2018</vt:lpstr>
      <vt:lpstr>GLOBE Activities 2018</vt:lpstr>
      <vt:lpstr>Local Mosquito Training</vt:lpstr>
      <vt:lpstr>GLOBE Activities 2018</vt:lpstr>
      <vt:lpstr>GLOBE Activities 2018</vt:lpstr>
      <vt:lpstr>Zika Zine The story of the Aedes mosquitoes and the zika within them</vt:lpstr>
      <vt:lpstr>The Way Forward </vt:lpstr>
      <vt:lpstr>To Connect …. And for visibility </vt:lpstr>
      <vt:lpstr>Thank you  and welcome in GLOBE Phewa lake Expedition 2019</vt:lpstr>
    </vt:vector>
  </TitlesOfParts>
  <Company>ECCA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CAMPS FOR CONSERVATION AWARNESS (ECCA)</dc:title>
  <dc:creator>Angel</dc:creator>
  <cp:lastModifiedBy>sony</cp:lastModifiedBy>
  <cp:revision>493</cp:revision>
  <dcterms:created xsi:type="dcterms:W3CDTF">2006-05-15T01:46:35Z</dcterms:created>
  <dcterms:modified xsi:type="dcterms:W3CDTF">2019-05-22T01:45:37Z</dcterms:modified>
</cp:coreProperties>
</file>